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63" r:id="rId5"/>
    <p:sldId id="259" r:id="rId6"/>
    <p:sldId id="283" r:id="rId7"/>
    <p:sldId id="260" r:id="rId8"/>
    <p:sldId id="275" r:id="rId9"/>
    <p:sldId id="277" r:id="rId10"/>
    <p:sldId id="282" r:id="rId11"/>
    <p:sldId id="278" r:id="rId12"/>
    <p:sldId id="269" r:id="rId13"/>
    <p:sldId id="284" r:id="rId14"/>
    <p:sldId id="270" r:id="rId15"/>
    <p:sldId id="27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E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0492E-74ED-4CB0-8CD7-39D711CCC6A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BAE34-15C4-4032-8C64-3FDB6924AF6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Дети</a:t>
          </a:r>
          <a:endParaRPr lang="ru-RU" b="1" dirty="0">
            <a:solidFill>
              <a:schemeClr val="tx1"/>
            </a:solidFill>
          </a:endParaRPr>
        </a:p>
      </dgm:t>
    </dgm:pt>
    <dgm:pt modelId="{8FA4810D-49C4-4A6A-A2CB-3F9FD136EDA9}" type="parTrans" cxnId="{1145BE5E-76A2-44EC-B6BA-6331F13B3EEA}">
      <dgm:prSet/>
      <dgm:spPr/>
      <dgm:t>
        <a:bodyPr/>
        <a:lstStyle/>
        <a:p>
          <a:endParaRPr lang="ru-RU"/>
        </a:p>
      </dgm:t>
    </dgm:pt>
    <dgm:pt modelId="{AE4EB49A-0A17-4372-AB12-9459E40D00A4}" type="sibTrans" cxnId="{1145BE5E-76A2-44EC-B6BA-6331F13B3EEA}">
      <dgm:prSet/>
      <dgm:spPr/>
      <dgm:t>
        <a:bodyPr/>
        <a:lstStyle/>
        <a:p>
          <a:endParaRPr lang="ru-RU"/>
        </a:p>
      </dgm:t>
    </dgm:pt>
    <dgm:pt modelId="{1B65D717-A095-4816-9084-6587FFC0F54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Родители</a:t>
          </a:r>
          <a:endParaRPr lang="ru-RU" sz="1600" b="1" dirty="0">
            <a:solidFill>
              <a:schemeClr val="tx1"/>
            </a:solidFill>
          </a:endParaRPr>
        </a:p>
      </dgm:t>
    </dgm:pt>
    <dgm:pt modelId="{9AA588E1-543A-4D2E-8B97-8DE54D022442}" type="parTrans" cxnId="{0C194BF5-8844-4DBE-A426-AC8E55DA99B2}">
      <dgm:prSet/>
      <dgm:spPr/>
      <dgm:t>
        <a:bodyPr/>
        <a:lstStyle/>
        <a:p>
          <a:endParaRPr lang="ru-RU"/>
        </a:p>
      </dgm:t>
    </dgm:pt>
    <dgm:pt modelId="{D717294C-7DF1-4F9B-95F6-842CF77B159D}" type="sibTrans" cxnId="{0C194BF5-8844-4DBE-A426-AC8E55DA99B2}">
      <dgm:prSet/>
      <dgm:spPr/>
      <dgm:t>
        <a:bodyPr/>
        <a:lstStyle/>
        <a:p>
          <a:endParaRPr lang="ru-RU"/>
        </a:p>
      </dgm:t>
    </dgm:pt>
    <dgm:pt modelId="{FDE913E3-ACE7-4E8A-A002-4549993423F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Музыкальный руководитель</a:t>
          </a:r>
          <a:endParaRPr lang="ru-RU" sz="1600" b="1" dirty="0">
            <a:solidFill>
              <a:schemeClr val="tx1"/>
            </a:solidFill>
          </a:endParaRPr>
        </a:p>
      </dgm:t>
    </dgm:pt>
    <dgm:pt modelId="{512BB4EE-946B-404D-8965-429A3C48ADB1}" type="parTrans" cxnId="{337FE80E-086E-4EE8-8761-C91FB151BC4E}">
      <dgm:prSet/>
      <dgm:spPr/>
      <dgm:t>
        <a:bodyPr/>
        <a:lstStyle/>
        <a:p>
          <a:endParaRPr lang="ru-RU"/>
        </a:p>
      </dgm:t>
    </dgm:pt>
    <dgm:pt modelId="{3C13058F-C9E9-40E2-894D-869ABF0D74B1}" type="sibTrans" cxnId="{337FE80E-086E-4EE8-8761-C91FB151BC4E}">
      <dgm:prSet/>
      <dgm:spPr/>
      <dgm:t>
        <a:bodyPr/>
        <a:lstStyle/>
        <a:p>
          <a:endParaRPr lang="ru-RU"/>
        </a:p>
      </dgm:t>
    </dgm:pt>
    <dgm:pt modelId="{FA78A640-D1F6-4184-82CB-89C11B430B65}">
      <dgm:prSet phldrT="[Текст]" custT="1"/>
      <dgm:spPr>
        <a:solidFill>
          <a:srgbClr val="F83E4B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Развивающая среда</a:t>
          </a:r>
          <a:endParaRPr lang="ru-RU" sz="1600" b="1" dirty="0">
            <a:solidFill>
              <a:schemeClr val="tx1"/>
            </a:solidFill>
          </a:endParaRPr>
        </a:p>
      </dgm:t>
    </dgm:pt>
    <dgm:pt modelId="{F81114A1-3B75-4AF3-A41D-0C3BDE333ACB}" type="parTrans" cxnId="{E4D0E594-A008-4356-AC6E-6AB785AEF493}">
      <dgm:prSet/>
      <dgm:spPr/>
      <dgm:t>
        <a:bodyPr/>
        <a:lstStyle/>
        <a:p>
          <a:endParaRPr lang="ru-RU"/>
        </a:p>
      </dgm:t>
    </dgm:pt>
    <dgm:pt modelId="{1B4ACE36-E035-4EA8-BEB8-5CB2F26F17F2}" type="sibTrans" cxnId="{E4D0E594-A008-4356-AC6E-6AB785AEF493}">
      <dgm:prSet/>
      <dgm:spPr/>
      <dgm:t>
        <a:bodyPr/>
        <a:lstStyle/>
        <a:p>
          <a:endParaRPr lang="ru-RU"/>
        </a:p>
      </dgm:t>
    </dgm:pt>
    <dgm:pt modelId="{12F46BA7-73A6-48AE-87C0-351179F91024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Воспитатели</a:t>
          </a:r>
          <a:endParaRPr lang="ru-RU" sz="1600" b="1" dirty="0">
            <a:solidFill>
              <a:schemeClr val="tx1"/>
            </a:solidFill>
          </a:endParaRPr>
        </a:p>
      </dgm:t>
    </dgm:pt>
    <dgm:pt modelId="{A0B41729-9A03-43A3-8B20-C5EB477654EF}" type="sibTrans" cxnId="{178B0687-B6A3-4D41-A026-8AD14B276077}">
      <dgm:prSet/>
      <dgm:spPr/>
      <dgm:t>
        <a:bodyPr/>
        <a:lstStyle/>
        <a:p>
          <a:endParaRPr lang="ru-RU"/>
        </a:p>
      </dgm:t>
    </dgm:pt>
    <dgm:pt modelId="{C564EEDA-DBE8-49C8-82EE-E2188C0A6B12}" type="parTrans" cxnId="{178B0687-B6A3-4D41-A026-8AD14B276077}">
      <dgm:prSet/>
      <dgm:spPr/>
      <dgm:t>
        <a:bodyPr/>
        <a:lstStyle/>
        <a:p>
          <a:endParaRPr lang="ru-RU"/>
        </a:p>
      </dgm:t>
    </dgm:pt>
    <dgm:pt modelId="{E990AA4A-2B85-43FD-B953-63D421F0CEB0}">
      <dgm:prSet/>
      <dgm:spPr/>
      <dgm:t>
        <a:bodyPr/>
        <a:lstStyle/>
        <a:p>
          <a:endParaRPr lang="ru-RU"/>
        </a:p>
      </dgm:t>
    </dgm:pt>
    <dgm:pt modelId="{0802B887-7ABD-4F66-A131-943C764F16B3}" type="parTrans" cxnId="{ABFE4871-BFC8-4AFA-85EC-DD57FC5085F7}">
      <dgm:prSet/>
      <dgm:spPr/>
      <dgm:t>
        <a:bodyPr/>
        <a:lstStyle/>
        <a:p>
          <a:endParaRPr lang="ru-RU"/>
        </a:p>
      </dgm:t>
    </dgm:pt>
    <dgm:pt modelId="{A7BFC3C5-C5E6-49E2-8C37-17CC6E999274}" type="sibTrans" cxnId="{ABFE4871-BFC8-4AFA-85EC-DD57FC5085F7}">
      <dgm:prSet/>
      <dgm:spPr/>
      <dgm:t>
        <a:bodyPr/>
        <a:lstStyle/>
        <a:p>
          <a:endParaRPr lang="ru-RU"/>
        </a:p>
      </dgm:t>
    </dgm:pt>
    <dgm:pt modelId="{20326951-C4DF-44C1-A2C6-18D5F7674273}" type="pres">
      <dgm:prSet presAssocID="{C360492E-74ED-4CB0-8CD7-39D711CCC6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D4A10F-CF66-4310-8905-520626273F70}" type="pres">
      <dgm:prSet presAssocID="{C81BAE34-15C4-4032-8C64-3FDB6924AF66}" presName="centerShape" presStyleLbl="node0" presStyleIdx="0" presStyleCnt="1" custScaleX="118087" custScaleY="79719"/>
      <dgm:spPr/>
      <dgm:t>
        <a:bodyPr/>
        <a:lstStyle/>
        <a:p>
          <a:endParaRPr lang="ru-RU"/>
        </a:p>
      </dgm:t>
    </dgm:pt>
    <dgm:pt modelId="{559DC64B-6995-4A63-9B5D-892EF884F7F2}" type="pres">
      <dgm:prSet presAssocID="{C564EEDA-DBE8-49C8-82EE-E2188C0A6B12}" presName="Name9" presStyleLbl="parChTrans1D2" presStyleIdx="0" presStyleCnt="4"/>
      <dgm:spPr/>
      <dgm:t>
        <a:bodyPr/>
        <a:lstStyle/>
        <a:p>
          <a:endParaRPr lang="ru-RU"/>
        </a:p>
      </dgm:t>
    </dgm:pt>
    <dgm:pt modelId="{A9164601-214B-4286-B1A2-BA4061D8ADE6}" type="pres">
      <dgm:prSet presAssocID="{C564EEDA-DBE8-49C8-82EE-E2188C0A6B1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A08710B-F0F9-4C65-B5F9-C5D40C5EE789}" type="pres">
      <dgm:prSet presAssocID="{12F46BA7-73A6-48AE-87C0-351179F91024}" presName="node" presStyleLbl="node1" presStyleIdx="0" presStyleCnt="4" custScaleX="163391" custScaleY="95884" custRadScaleRad="89884" custRadScaleInc="1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4A7D8-BA25-47A7-BA74-C3B82B765EA2}" type="pres">
      <dgm:prSet presAssocID="{9AA588E1-543A-4D2E-8B97-8DE54D022442}" presName="Name9" presStyleLbl="parChTrans1D2" presStyleIdx="1" presStyleCnt="4"/>
      <dgm:spPr/>
      <dgm:t>
        <a:bodyPr/>
        <a:lstStyle/>
        <a:p>
          <a:endParaRPr lang="ru-RU"/>
        </a:p>
      </dgm:t>
    </dgm:pt>
    <dgm:pt modelId="{132230A4-8710-4B65-A018-F5AE2B9AF864}" type="pres">
      <dgm:prSet presAssocID="{9AA588E1-543A-4D2E-8B97-8DE54D02244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5EA56E8-88D5-4643-BE78-8B0E10345093}" type="pres">
      <dgm:prSet presAssocID="{1B65D717-A095-4816-9084-6587FFC0F544}" presName="node" presStyleLbl="node1" presStyleIdx="1" presStyleCnt="4" custScaleX="149153" custScaleY="93364" custRadScaleRad="136812" custRadScaleInc="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E9701-7D6B-4BCF-B67F-8CA5B95431DB}" type="pres">
      <dgm:prSet presAssocID="{512BB4EE-946B-404D-8965-429A3C48ADB1}" presName="Name9" presStyleLbl="parChTrans1D2" presStyleIdx="2" presStyleCnt="4"/>
      <dgm:spPr/>
      <dgm:t>
        <a:bodyPr/>
        <a:lstStyle/>
        <a:p>
          <a:endParaRPr lang="ru-RU"/>
        </a:p>
      </dgm:t>
    </dgm:pt>
    <dgm:pt modelId="{B79E3D1A-6DAF-4E5F-A9B5-E7C91BCBC822}" type="pres">
      <dgm:prSet presAssocID="{512BB4EE-946B-404D-8965-429A3C48ADB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87FB3AB-3106-4420-A786-DE7B10A0BA4D}" type="pres">
      <dgm:prSet presAssocID="{FDE913E3-ACE7-4E8A-A002-4549993423FC}" presName="node" presStyleLbl="node1" presStyleIdx="2" presStyleCnt="4" custScaleX="167312" custScaleY="96223" custRadScaleRad="85859" custRadScaleInc="2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EF6AC-2F05-42A0-9C35-387031898869}" type="pres">
      <dgm:prSet presAssocID="{F81114A1-3B75-4AF3-A41D-0C3BDE333ACB}" presName="Name9" presStyleLbl="parChTrans1D2" presStyleIdx="3" presStyleCnt="4"/>
      <dgm:spPr/>
      <dgm:t>
        <a:bodyPr/>
        <a:lstStyle/>
        <a:p>
          <a:endParaRPr lang="ru-RU"/>
        </a:p>
      </dgm:t>
    </dgm:pt>
    <dgm:pt modelId="{6B3DEBDA-6496-4D06-82AD-3D8087670E44}" type="pres">
      <dgm:prSet presAssocID="{F81114A1-3B75-4AF3-A41D-0C3BDE333AC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D661E43-224C-462E-9C89-30F13254DB95}" type="pres">
      <dgm:prSet presAssocID="{FA78A640-D1F6-4184-82CB-89C11B430B65}" presName="node" presStyleLbl="node1" presStyleIdx="3" presStyleCnt="4" custScaleX="163967" custScaleY="92755" custRadScaleRad="137176" custRadScaleInc="-2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5C65C4-FBE9-4C7E-937F-39D62B878FAB}" type="presOf" srcId="{1B65D717-A095-4816-9084-6587FFC0F544}" destId="{15EA56E8-88D5-4643-BE78-8B0E10345093}" srcOrd="0" destOrd="0" presId="urn:microsoft.com/office/officeart/2005/8/layout/radial1"/>
    <dgm:cxn modelId="{74E96B13-9CBA-422F-B2D4-D6766D3136F3}" type="presOf" srcId="{F81114A1-3B75-4AF3-A41D-0C3BDE333ACB}" destId="{6B3DEBDA-6496-4D06-82AD-3D8087670E44}" srcOrd="1" destOrd="0" presId="urn:microsoft.com/office/officeart/2005/8/layout/radial1"/>
    <dgm:cxn modelId="{6FEBCA8F-0020-4ECD-A5CE-3349659DF51A}" type="presOf" srcId="{C564EEDA-DBE8-49C8-82EE-E2188C0A6B12}" destId="{559DC64B-6995-4A63-9B5D-892EF884F7F2}" srcOrd="0" destOrd="0" presId="urn:microsoft.com/office/officeart/2005/8/layout/radial1"/>
    <dgm:cxn modelId="{CC4CE9BC-8CD3-45F5-B8DE-1174F04FBC17}" type="presOf" srcId="{C81BAE34-15C4-4032-8C64-3FDB6924AF66}" destId="{98D4A10F-CF66-4310-8905-520626273F70}" srcOrd="0" destOrd="0" presId="urn:microsoft.com/office/officeart/2005/8/layout/radial1"/>
    <dgm:cxn modelId="{71DF4CF2-619B-42EA-8817-AFD2E3B5E148}" type="presOf" srcId="{512BB4EE-946B-404D-8965-429A3C48ADB1}" destId="{807E9701-7D6B-4BCF-B67F-8CA5B95431DB}" srcOrd="0" destOrd="0" presId="urn:microsoft.com/office/officeart/2005/8/layout/radial1"/>
    <dgm:cxn modelId="{9837E6A0-90DC-4863-B0D9-83B68D6D2A3D}" type="presOf" srcId="{9AA588E1-543A-4D2E-8B97-8DE54D022442}" destId="{7C44A7D8-BA25-47A7-BA74-C3B82B765EA2}" srcOrd="0" destOrd="0" presId="urn:microsoft.com/office/officeart/2005/8/layout/radial1"/>
    <dgm:cxn modelId="{DAC5BAE5-F0CA-4D6E-8B64-8481DC684ED9}" type="presOf" srcId="{12F46BA7-73A6-48AE-87C0-351179F91024}" destId="{5A08710B-F0F9-4C65-B5F9-C5D40C5EE789}" srcOrd="0" destOrd="0" presId="urn:microsoft.com/office/officeart/2005/8/layout/radial1"/>
    <dgm:cxn modelId="{ABFE4871-BFC8-4AFA-85EC-DD57FC5085F7}" srcId="{C360492E-74ED-4CB0-8CD7-39D711CCC6A8}" destId="{E990AA4A-2B85-43FD-B953-63D421F0CEB0}" srcOrd="1" destOrd="0" parTransId="{0802B887-7ABD-4F66-A131-943C764F16B3}" sibTransId="{A7BFC3C5-C5E6-49E2-8C37-17CC6E999274}"/>
    <dgm:cxn modelId="{1145BE5E-76A2-44EC-B6BA-6331F13B3EEA}" srcId="{C360492E-74ED-4CB0-8CD7-39D711CCC6A8}" destId="{C81BAE34-15C4-4032-8C64-3FDB6924AF66}" srcOrd="0" destOrd="0" parTransId="{8FA4810D-49C4-4A6A-A2CB-3F9FD136EDA9}" sibTransId="{AE4EB49A-0A17-4372-AB12-9459E40D00A4}"/>
    <dgm:cxn modelId="{337FE80E-086E-4EE8-8761-C91FB151BC4E}" srcId="{C81BAE34-15C4-4032-8C64-3FDB6924AF66}" destId="{FDE913E3-ACE7-4E8A-A002-4549993423FC}" srcOrd="2" destOrd="0" parTransId="{512BB4EE-946B-404D-8965-429A3C48ADB1}" sibTransId="{3C13058F-C9E9-40E2-894D-869ABF0D74B1}"/>
    <dgm:cxn modelId="{BA243E03-7A53-44A5-80D2-30BA534DF249}" type="presOf" srcId="{9AA588E1-543A-4D2E-8B97-8DE54D022442}" destId="{132230A4-8710-4B65-A018-F5AE2B9AF864}" srcOrd="1" destOrd="0" presId="urn:microsoft.com/office/officeart/2005/8/layout/radial1"/>
    <dgm:cxn modelId="{18FFA7E3-4146-43A5-90EB-A6EEC7EF08D2}" type="presOf" srcId="{F81114A1-3B75-4AF3-A41D-0C3BDE333ACB}" destId="{E58EF6AC-2F05-42A0-9C35-387031898869}" srcOrd="0" destOrd="0" presId="urn:microsoft.com/office/officeart/2005/8/layout/radial1"/>
    <dgm:cxn modelId="{2CF0522F-887E-4359-BE02-34571DA62496}" type="presOf" srcId="{512BB4EE-946B-404D-8965-429A3C48ADB1}" destId="{B79E3D1A-6DAF-4E5F-A9B5-E7C91BCBC822}" srcOrd="1" destOrd="0" presId="urn:microsoft.com/office/officeart/2005/8/layout/radial1"/>
    <dgm:cxn modelId="{553488E3-2162-4858-ABE4-9449A0706C91}" type="presOf" srcId="{FA78A640-D1F6-4184-82CB-89C11B430B65}" destId="{9D661E43-224C-462E-9C89-30F13254DB95}" srcOrd="0" destOrd="0" presId="urn:microsoft.com/office/officeart/2005/8/layout/radial1"/>
    <dgm:cxn modelId="{178B0687-B6A3-4D41-A026-8AD14B276077}" srcId="{C81BAE34-15C4-4032-8C64-3FDB6924AF66}" destId="{12F46BA7-73A6-48AE-87C0-351179F91024}" srcOrd="0" destOrd="0" parTransId="{C564EEDA-DBE8-49C8-82EE-E2188C0A6B12}" sibTransId="{A0B41729-9A03-43A3-8B20-C5EB477654EF}"/>
    <dgm:cxn modelId="{E4D0E594-A008-4356-AC6E-6AB785AEF493}" srcId="{C81BAE34-15C4-4032-8C64-3FDB6924AF66}" destId="{FA78A640-D1F6-4184-82CB-89C11B430B65}" srcOrd="3" destOrd="0" parTransId="{F81114A1-3B75-4AF3-A41D-0C3BDE333ACB}" sibTransId="{1B4ACE36-E035-4EA8-BEB8-5CB2F26F17F2}"/>
    <dgm:cxn modelId="{527C4B02-0610-40F3-9667-7142CD57463D}" type="presOf" srcId="{C360492E-74ED-4CB0-8CD7-39D711CCC6A8}" destId="{20326951-C4DF-44C1-A2C6-18D5F7674273}" srcOrd="0" destOrd="0" presId="urn:microsoft.com/office/officeart/2005/8/layout/radial1"/>
    <dgm:cxn modelId="{0C194BF5-8844-4DBE-A426-AC8E55DA99B2}" srcId="{C81BAE34-15C4-4032-8C64-3FDB6924AF66}" destId="{1B65D717-A095-4816-9084-6587FFC0F544}" srcOrd="1" destOrd="0" parTransId="{9AA588E1-543A-4D2E-8B97-8DE54D022442}" sibTransId="{D717294C-7DF1-4F9B-95F6-842CF77B159D}"/>
    <dgm:cxn modelId="{0C2A743F-4EB8-4E76-9D39-014009057EC1}" type="presOf" srcId="{FDE913E3-ACE7-4E8A-A002-4549993423FC}" destId="{287FB3AB-3106-4420-A786-DE7B10A0BA4D}" srcOrd="0" destOrd="0" presId="urn:microsoft.com/office/officeart/2005/8/layout/radial1"/>
    <dgm:cxn modelId="{3035C883-0997-454F-BCB7-31049908B794}" type="presOf" srcId="{C564EEDA-DBE8-49C8-82EE-E2188C0A6B12}" destId="{A9164601-214B-4286-B1A2-BA4061D8ADE6}" srcOrd="1" destOrd="0" presId="urn:microsoft.com/office/officeart/2005/8/layout/radial1"/>
    <dgm:cxn modelId="{4EB06829-5FD8-4E7C-816E-B34ADF8CF09E}" type="presParOf" srcId="{20326951-C4DF-44C1-A2C6-18D5F7674273}" destId="{98D4A10F-CF66-4310-8905-520626273F70}" srcOrd="0" destOrd="0" presId="urn:microsoft.com/office/officeart/2005/8/layout/radial1"/>
    <dgm:cxn modelId="{4CEDFE61-939E-4BB0-8EA0-75B75406F104}" type="presParOf" srcId="{20326951-C4DF-44C1-A2C6-18D5F7674273}" destId="{559DC64B-6995-4A63-9B5D-892EF884F7F2}" srcOrd="1" destOrd="0" presId="urn:microsoft.com/office/officeart/2005/8/layout/radial1"/>
    <dgm:cxn modelId="{1F2D614C-9C33-43BA-8B88-1DCD9670B2E1}" type="presParOf" srcId="{559DC64B-6995-4A63-9B5D-892EF884F7F2}" destId="{A9164601-214B-4286-B1A2-BA4061D8ADE6}" srcOrd="0" destOrd="0" presId="urn:microsoft.com/office/officeart/2005/8/layout/radial1"/>
    <dgm:cxn modelId="{CA7619E1-5851-45BE-8E03-6C1380147F6C}" type="presParOf" srcId="{20326951-C4DF-44C1-A2C6-18D5F7674273}" destId="{5A08710B-F0F9-4C65-B5F9-C5D40C5EE789}" srcOrd="2" destOrd="0" presId="urn:microsoft.com/office/officeart/2005/8/layout/radial1"/>
    <dgm:cxn modelId="{D19D2006-7938-4769-BFE3-948CE510AF76}" type="presParOf" srcId="{20326951-C4DF-44C1-A2C6-18D5F7674273}" destId="{7C44A7D8-BA25-47A7-BA74-C3B82B765EA2}" srcOrd="3" destOrd="0" presId="urn:microsoft.com/office/officeart/2005/8/layout/radial1"/>
    <dgm:cxn modelId="{440BCB1E-6D37-49F8-A9DB-F4D0C4C4E22A}" type="presParOf" srcId="{7C44A7D8-BA25-47A7-BA74-C3B82B765EA2}" destId="{132230A4-8710-4B65-A018-F5AE2B9AF864}" srcOrd="0" destOrd="0" presId="urn:microsoft.com/office/officeart/2005/8/layout/radial1"/>
    <dgm:cxn modelId="{E6610BD8-A36D-42C7-9FC7-58A60288B1CE}" type="presParOf" srcId="{20326951-C4DF-44C1-A2C6-18D5F7674273}" destId="{15EA56E8-88D5-4643-BE78-8B0E10345093}" srcOrd="4" destOrd="0" presId="urn:microsoft.com/office/officeart/2005/8/layout/radial1"/>
    <dgm:cxn modelId="{CF000498-A1A0-4217-A2D3-163BCA0C69CB}" type="presParOf" srcId="{20326951-C4DF-44C1-A2C6-18D5F7674273}" destId="{807E9701-7D6B-4BCF-B67F-8CA5B95431DB}" srcOrd="5" destOrd="0" presId="urn:microsoft.com/office/officeart/2005/8/layout/radial1"/>
    <dgm:cxn modelId="{F2FF774B-FE0F-4ED3-A015-B455CFB12B2B}" type="presParOf" srcId="{807E9701-7D6B-4BCF-B67F-8CA5B95431DB}" destId="{B79E3D1A-6DAF-4E5F-A9B5-E7C91BCBC822}" srcOrd="0" destOrd="0" presId="urn:microsoft.com/office/officeart/2005/8/layout/radial1"/>
    <dgm:cxn modelId="{03533F9A-66D6-4F6E-BC5C-ACC3D4C2449B}" type="presParOf" srcId="{20326951-C4DF-44C1-A2C6-18D5F7674273}" destId="{287FB3AB-3106-4420-A786-DE7B10A0BA4D}" srcOrd="6" destOrd="0" presId="urn:microsoft.com/office/officeart/2005/8/layout/radial1"/>
    <dgm:cxn modelId="{67E93511-61F2-4BDD-931B-D9007FA20991}" type="presParOf" srcId="{20326951-C4DF-44C1-A2C6-18D5F7674273}" destId="{E58EF6AC-2F05-42A0-9C35-387031898869}" srcOrd="7" destOrd="0" presId="urn:microsoft.com/office/officeart/2005/8/layout/radial1"/>
    <dgm:cxn modelId="{EF4E5C28-787B-490E-9D1E-11CAE574A48D}" type="presParOf" srcId="{E58EF6AC-2F05-42A0-9C35-387031898869}" destId="{6B3DEBDA-6496-4D06-82AD-3D8087670E44}" srcOrd="0" destOrd="0" presId="urn:microsoft.com/office/officeart/2005/8/layout/radial1"/>
    <dgm:cxn modelId="{4B39EFE8-5A4D-49D7-B5C2-EA4B85AB8A37}" type="presParOf" srcId="{20326951-C4DF-44C1-A2C6-18D5F7674273}" destId="{9D661E43-224C-462E-9C89-30F13254DB95}" srcOrd="8" destOrd="0" presId="urn:microsoft.com/office/officeart/2005/8/layout/radial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chemeClr val="tx1"/>
                </a:solidFill>
              </a:rPr>
              <a:t>МОБУ «УГОЛЬНАЯ СОШ» дошкольная группа</a:t>
            </a:r>
            <a:br>
              <a:rPr lang="ru-RU" alt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821537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Интеграция, как метод в подготовке детей к обучению грамоте.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78632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Бигалеева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Асель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Срымбековна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642942"/>
          </a:xfrm>
        </p:spPr>
        <p:txBody>
          <a:bodyPr anchor="t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Desktop\мероприятия и списки полотенец\фото масленица\DSC01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0752">
            <a:off x="456236" y="1082035"/>
            <a:ext cx="3545510" cy="2816547"/>
          </a:xfrm>
          <a:prstGeom prst="rect">
            <a:avLst/>
          </a:prstGeom>
          <a:noFill/>
        </p:spPr>
      </p:pic>
      <p:pic>
        <p:nvPicPr>
          <p:cNvPr id="6" name="Picture 6" descr="C:\Users\User\Desktop\IMG_20220426_154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4324">
            <a:off x="4717224" y="1388383"/>
            <a:ext cx="3754923" cy="264323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для презентации асель\Занятие на Пасху фотоотчет\IMG_0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929066"/>
            <a:ext cx="4305763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фото для презентации асель\IMG_0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4397970"/>
          </a:xfrm>
          <a:prstGeom prst="rect">
            <a:avLst/>
          </a:prstGeom>
          <a:noFill/>
        </p:spPr>
      </p:pic>
      <p:pic>
        <p:nvPicPr>
          <p:cNvPr id="4" name="Picture 2" descr="C:\Users\User\Desktop\фото для презентации асель\IMG_20150318_113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65"/>
            <a:ext cx="3786182" cy="2964857"/>
          </a:xfrm>
          <a:prstGeom prst="rect">
            <a:avLst/>
          </a:prstGeom>
          <a:noFill/>
        </p:spPr>
      </p:pic>
      <p:pic>
        <p:nvPicPr>
          <p:cNvPr id="2" name="Picture 5" descr="C:\Users\User\Desktop\фото для презентации асель\Дети 2014\IMG_0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300251"/>
            <a:ext cx="4434757" cy="3557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фото для презентации асель\IMG_20150410_111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23">
            <a:off x="4035347" y="919662"/>
            <a:ext cx="4548459" cy="3660955"/>
          </a:xfrm>
          <a:prstGeom prst="rect">
            <a:avLst/>
          </a:prstGeom>
          <a:noFill/>
        </p:spPr>
      </p:pic>
      <p:pic>
        <p:nvPicPr>
          <p:cNvPr id="5124" name="Picture 4" descr="C:\Users\User\Desktop\фото для презентации асель\IMG_20150410_112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6563">
            <a:off x="377514" y="1048234"/>
            <a:ext cx="3533682" cy="3213053"/>
          </a:xfrm>
          <a:prstGeom prst="rect">
            <a:avLst/>
          </a:prstGeom>
          <a:noFill/>
        </p:spPr>
      </p:pic>
      <p:pic>
        <p:nvPicPr>
          <p:cNvPr id="5125" name="Picture 5" descr="C:\Users\User\Desktop\фото для презентации асель\SDC11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2071669" y="4000504"/>
            <a:ext cx="3439862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C:\Users\User\Desktop\фото для презентации асель\IMG_3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61581"/>
            <a:ext cx="4429156" cy="3796419"/>
          </a:xfrm>
          <a:prstGeom prst="rect">
            <a:avLst/>
          </a:prstGeom>
          <a:noFill/>
        </p:spPr>
      </p:pic>
      <p:pic>
        <p:nvPicPr>
          <p:cNvPr id="4" name="Picture 2" descr="C:\Users\User\Desktop\фото для презентации асель\IMG_20150410_111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5457">
            <a:off x="4597956" y="351320"/>
            <a:ext cx="4142923" cy="3551077"/>
          </a:xfrm>
          <a:prstGeom prst="rect">
            <a:avLst/>
          </a:prstGeom>
          <a:noFill/>
        </p:spPr>
      </p:pic>
      <p:pic>
        <p:nvPicPr>
          <p:cNvPr id="3" name="Picture 2" descr="C:\Users\User\Desktop\фото для презентации асель\14286507440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45876">
            <a:off x="366561" y="308166"/>
            <a:ext cx="3847351" cy="328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Desktop\мероприятия и списки полотенец\фото масленица\IMG_3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-1"/>
            <a:ext cx="5000629" cy="3804827"/>
          </a:xfrm>
          <a:prstGeom prst="rect">
            <a:avLst/>
          </a:prstGeom>
          <a:noFill/>
        </p:spPr>
      </p:pic>
      <p:pic>
        <p:nvPicPr>
          <p:cNvPr id="8" name="Picture 4" descr="C:\Users\User\Desktop\фото для презентации асель\Дети 2014\IMG_0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3524950"/>
          </a:xfrm>
          <a:prstGeom prst="rect">
            <a:avLst/>
          </a:prstGeom>
          <a:noFill/>
        </p:spPr>
      </p:pic>
      <p:pic>
        <p:nvPicPr>
          <p:cNvPr id="10" name="Picture 4" descr="C:\Users\User\Desktop\фото для презентации асель\SAM_3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3572170" cy="3357562"/>
          </a:xfrm>
          <a:prstGeom prst="rect">
            <a:avLst/>
          </a:prstGeom>
          <a:noFill/>
        </p:spPr>
      </p:pic>
      <p:pic>
        <p:nvPicPr>
          <p:cNvPr id="11" name="Picture 7" descr="C:\Users\User\Desktop\фото для презентации асель\122___12\IMG_25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333727"/>
            <a:ext cx="3714776" cy="3524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7467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Arial Black" pitchFamily="34" charset="0"/>
              </a:rPr>
              <a:t> </a:t>
            </a: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Интеграция не является основным методом в обучении, но регулярное использование этого метода решает следующие задачи:</a:t>
            </a:r>
            <a:b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- Знания приобретают качества системности, глубины и прочности. Умения становятся обобщенными, способствуют комплексному применению знаний, их синтезу, переносу идей и методов.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- Усиливаются познавательные интересы детей.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- Более эффективно формируются их убеждения, и достигается всестороннее развитие личности.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- Способствует оптимизации, интенсификации учебной и педагогической деятельности.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5272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1643050"/>
            <a:ext cx="7715304" cy="2714644"/>
          </a:xfrm>
        </p:spPr>
        <p:txBody>
          <a:bodyPr anchor="t"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290"/>
          <a:ext cx="9001156" cy="700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8291513" cy="669907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D65ED6"/>
                </a:solidFill>
              </a:rPr>
              <a:t/>
            </a:r>
            <a:br>
              <a:rPr lang="ru-RU" sz="2800" dirty="0" smtClean="0">
                <a:solidFill>
                  <a:srgbClr val="D65ED6"/>
                </a:solidFill>
              </a:rPr>
            </a:br>
            <a:r>
              <a:rPr lang="ru-RU" sz="24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интегрированного  взаимодействия:</a:t>
            </a:r>
            <a:r>
              <a:rPr lang="ru-RU" sz="3200" dirty="0" smtClean="0">
                <a:solidFill>
                  <a:srgbClr val="D65ED6"/>
                </a:solidFill>
              </a:rPr>
              <a:t/>
            </a:r>
            <a:br>
              <a:rPr lang="ru-RU" sz="3200" dirty="0" smtClean="0">
                <a:solidFill>
                  <a:srgbClr val="D65ED6"/>
                </a:solidFill>
              </a:rPr>
            </a:br>
            <a:r>
              <a:rPr lang="ru-RU" sz="2400" dirty="0" smtClean="0">
                <a:solidFill>
                  <a:srgbClr val="FB3E39"/>
                </a:solidFill>
              </a:rPr>
              <a:t>                       </a:t>
            </a:r>
            <a:br>
              <a:rPr lang="ru-RU" sz="2400" dirty="0" smtClean="0">
                <a:solidFill>
                  <a:srgbClr val="FB3E39"/>
                </a:solidFill>
              </a:rPr>
            </a:br>
            <a:endParaRPr lang="ru-RU" sz="4000" dirty="0" smtClean="0">
              <a:solidFill>
                <a:srgbClr val="D65E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8763"/>
            <a:ext cx="8572560" cy="944562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 </a:t>
            </a:r>
            <a:br>
              <a:rPr lang="ru-RU" sz="320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по вовлечению в образовательный процесс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095625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консультации;</a:t>
            </a:r>
          </a:p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Пополнение предметно развивающей среды;</a:t>
            </a:r>
          </a:p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Беседы.</a:t>
            </a:r>
          </a:p>
          <a:p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</p:txBody>
      </p:sp>
      <p:pic>
        <p:nvPicPr>
          <p:cNvPr id="16388" name="Picture 4" descr="J:\Для занятия\фото\P1060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86190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66FFCC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390" name="Picture 6" descr="J:\Для занятия\фото\P1060173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 l="13281" t="3125" r="20312"/>
          <a:stretch>
            <a:fillRect/>
          </a:stretch>
        </p:blipFill>
        <p:spPr bwMode="auto">
          <a:xfrm>
            <a:off x="0" y="4244120"/>
            <a:ext cx="2483963" cy="2613880"/>
          </a:xfrm>
          <a:prstGeom prst="rect">
            <a:avLst/>
          </a:prstGeom>
          <a:ln w="57150">
            <a:solidFill>
              <a:srgbClr val="FF9966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91" name="Picture 7" descr="J:\Для занятия\фото\P1060171.JPG"/>
          <p:cNvPicPr>
            <a:picLocks noChangeAspect="1" noChangeArrowheads="1"/>
          </p:cNvPicPr>
          <p:nvPr/>
        </p:nvPicPr>
        <p:blipFill>
          <a:blip r:embed="rId4" cstate="print"/>
          <a:srcRect l="66406" t="21874" r="781" b="27083"/>
          <a:stretch>
            <a:fillRect/>
          </a:stretch>
        </p:blipFill>
        <p:spPr bwMode="auto">
          <a:xfrm>
            <a:off x="2686037" y="3719491"/>
            <a:ext cx="2633001" cy="3071834"/>
          </a:xfrm>
          <a:prstGeom prst="ellipse">
            <a:avLst/>
          </a:prstGeom>
          <a:ln w="57150">
            <a:solidFill>
              <a:srgbClr val="66FFCC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011222"/>
          </a:xfrm>
        </p:spPr>
        <p:txBody>
          <a:bodyPr anchor="t">
            <a:normAutofit fontScale="90000"/>
          </a:bodyPr>
          <a:lstStyle/>
          <a:p>
            <a:r>
              <a:rPr lang="ru-RU" sz="280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br>
              <a:rPr lang="ru-RU" sz="280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для самостоятельной  деятельности: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050" name="Picture 2" descr="C:\Users\User\Desktop\Desktop\мероприятия и списки полотенец\фото масленица\IMG_4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0177">
            <a:off x="563463" y="1533773"/>
            <a:ext cx="3286148" cy="2286016"/>
          </a:xfrm>
          <a:prstGeom prst="rect">
            <a:avLst/>
          </a:prstGeom>
          <a:noFill/>
        </p:spPr>
      </p:pic>
      <p:pic>
        <p:nvPicPr>
          <p:cNvPr id="2051" name="Picture 3" descr="C:\Users\User\Desktop\Desktop\мероприятия и списки полотенец\фото масленица\IMG_4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4651">
            <a:off x="4970828" y="1556678"/>
            <a:ext cx="3071834" cy="2357453"/>
          </a:xfrm>
          <a:prstGeom prst="rect">
            <a:avLst/>
          </a:prstGeom>
          <a:noFill/>
        </p:spPr>
      </p:pic>
      <p:pic>
        <p:nvPicPr>
          <p:cNvPr id="2052" name="Picture 4" descr="C:\Users\User\Desktop\Desktop\мероприятия и списки полотенец\фото масленица\DSC01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3357586" cy="2500330"/>
          </a:xfrm>
          <a:prstGeom prst="rect">
            <a:avLst/>
          </a:prstGeom>
          <a:noFill/>
        </p:spPr>
      </p:pic>
      <p:pic>
        <p:nvPicPr>
          <p:cNvPr id="2053" name="Picture 5" descr="C:\Users\User\Desktop\Desktop\мероприятия и списки полотенец\фото масленица\IMG_0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3380"/>
            <a:ext cx="3429024" cy="2428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72560" cy="6429396"/>
          </a:xfrm>
        </p:spPr>
        <p:txBody>
          <a:bodyPr anchor="t"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фоне происходящих в российском дошкольном образовании перемен, перед нами, педагогами, открываются большие возможности перспективы в обучении детей. Интеграция дает возможность показать дошколятам “мир в целом”, преодолев разобщенность знания по дисциплинам. Иначе говоря, с практической точки зрения, интеграция предполагает усиление связей между занятиями по обучению грамоте с другими занятиями, снижение перегрузок, расширение сферы получаемой информации детьми, подкрепление мотивации обучения.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фото для презентации асель\IMG_3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0790">
            <a:off x="136479" y="3102944"/>
            <a:ext cx="4286002" cy="3428801"/>
          </a:xfrm>
          <a:prstGeom prst="rect">
            <a:avLst/>
          </a:prstGeom>
          <a:noFill/>
        </p:spPr>
      </p:pic>
      <p:pic>
        <p:nvPicPr>
          <p:cNvPr id="6" name="Picture 4" descr="C:\Users\User\Desktop\фото для презентации асель\IMG_3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04">
            <a:off x="4462934" y="2996301"/>
            <a:ext cx="4580256" cy="3392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3071810"/>
            <a:ext cx="8172480" cy="3303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Интегрированные занятия активизируют все виды познавательных мотивов, вызывают разного рода положительные эмоции от новых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 работы, они создают атмосферу непринуждённости и раскованности дошкольников, активизируют процессы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целеполагания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когда дети не боятся ставить 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cамостоятельные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цели.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User\Desktop\Desktop\мероприятия и списки полотенец\фото масленица\IMG_29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5455748" cy="3934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6369072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Программа воспитания по речевому развитию.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цели и задач данной Программы осуществляется в рамках нескольких направлений (модулях) воспитательной работы, определённых на основе базовых ценностей воспитания в России, которые не заменяют и не дополняют собой деятельность по пяти образовательным областям, а фокусируют процесс усвоения ребенком базовых ценностей в целостном образовательном процессе.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Патриотическое направление воспитания - (модуль «Я и моя Родина»)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Социальное направление воспитания - (модуль «Я, моя семья и друзья»)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Познавательное направление воспитания - (модуль «Хочу всё знать»)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Физическое и оздоровительное направления воспитания- (модуль «Я и моё здоровье»)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Трудовое направление воспитания - (модуль «Я люблю трудиться»)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Этико-эстетическое направление воспитания - ( модуль «Я в мире прекрасного)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358187" cy="6286500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Интегрированное занятие </a:t>
            </a:r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- это занятие, на котором соединяют знания из разных образовательных областей на равноправной основе, дополняя друг друга, при этом решается несколько задач.</a:t>
            </a:r>
          </a:p>
          <a:p>
            <a:pPr algn="just"/>
            <a:endParaRPr lang="ru-RU" sz="32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Сущностью </a:t>
            </a:r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интегрированного подхода в том, что дети осваивают содержание различных разделов программы параллельно, что позволяет сэкономить время для организации игровой и самостоятельной деятельности.</a:t>
            </a:r>
          </a:p>
          <a:p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14393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интегрированных занятий имеет следующие требования: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-чёткость, компактность, сжатость учебного материала;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-продуманность и логическая взаимосвязь изучаемого материала разделов программы  на каждом занятии;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-взаимообусловленность, взаимосвязанность материала интегрируемых предметов на каждом этапе занятия;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-большая информативная ёмкость образовательного материала, используемого на  занятии;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-систематичность и доступность изложения материала;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-необходимость соблюдения временных рамок занятия.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latin typeface="Calibri" pitchFamily="34" charset="0"/>
              <a:cs typeface="Times New Roman" pitchFamily="18" charset="0"/>
            </a:endParaRPr>
          </a:p>
          <a:p>
            <a:endParaRPr lang="ru-RU" sz="1050" dirty="0" smtClean="0">
              <a:latin typeface="Calibri" pitchFamily="34" charset="0"/>
              <a:cs typeface="Times New Roman" pitchFamily="18" charset="0"/>
            </a:endParaRPr>
          </a:p>
          <a:p>
            <a:endParaRPr lang="ru-RU" sz="105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1667</TotalTime>
  <Words>166</Words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МОБУ «УГОЛЬНАЯ СОШ» дошкольная группа </vt:lpstr>
      <vt:lpstr>        Модель интегрированного  взаимодействия:                         </vt:lpstr>
      <vt:lpstr>Взаимодействие с родителями      по вовлечению в образовательный процесс</vt:lpstr>
      <vt:lpstr>Создание условий                 для самостоятельной  деятельности: </vt:lpstr>
      <vt:lpstr>На фоне происходящих в российском дошкольном образовании перемен, перед нами, педагогами, открываются большие возможности перспективы в обучении детей. Интеграция дает возможность показать дошколятам “мир в целом”, преодолев разобщенность знания по дисциплинам. Иначе говоря, с практической точки зрения, интеграция предполагает усиление связей между занятиями по обучению грамоте с другими занятиями, снижение перегрузок, расширение сферы получаемой информации детьми, подкрепление мотивации обучения. </vt:lpstr>
      <vt:lpstr>Слайд 6</vt:lpstr>
      <vt:lpstr>Программа воспитания по речевому развитию.  Реализация цели и задач данной Программы осуществляется в рамках нескольких направлений (модулях) воспитательной работы, определённых на основе базовых ценностей воспитания в России, которые не заменяют и не дополняют собой деятельность по пяти образовательным областям, а фокусируют процесс усвоения ребенком базовых ценностей в целостном образовательном процессе.      - Патриотическое направление воспитания - (модуль «Я и моя Родина»)  - Социальное направление воспитания - (модуль «Я, моя семья и друзья»)  - Познавательное направление воспитания - (модуль «Хочу всё знать»)  -     Физическое и оздоровительное направления воспитания- (модуль «Я и моё здоровье»)  - Трудовое направление воспитания - (модуль «Я люблю трудиться»)   -  Этико-эстетическое направление воспитания - ( модуль «Я в мире прекрасного)  </vt:lpstr>
      <vt:lpstr>Слайд 8</vt:lpstr>
      <vt:lpstr>Слайд 9</vt:lpstr>
      <vt:lpstr>Познавательное развитие</vt:lpstr>
      <vt:lpstr>Слайд 11</vt:lpstr>
      <vt:lpstr>Физическое развитие</vt:lpstr>
      <vt:lpstr>Слайд 13</vt:lpstr>
      <vt:lpstr>Слайд 14</vt:lpstr>
      <vt:lpstr> Интеграция не является основным методом в обучении, но регулярное использование этого метода решает следующие задачи:    - Знания приобретают качества системности, глубины и прочности. Умения становятся обобщенными, способствуют комплексному применению знаний, их синтезу, переносу идей и методов.  - Усиливаются познавательные интересы детей.  - Более эффективно формируются их убеждения, и достигается всестороннее развитие личности.  - Способствует оптимизации, интенсификации учебной и педагогической деятельности.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МОБУ «УГОЛЬНАЯ СОШ» ДГ </dc:title>
  <dc:creator>User</dc:creator>
  <cp:lastModifiedBy>User</cp:lastModifiedBy>
  <cp:revision>63</cp:revision>
  <dcterms:created xsi:type="dcterms:W3CDTF">2022-04-22T09:28:07Z</dcterms:created>
  <dcterms:modified xsi:type="dcterms:W3CDTF">2023-05-25T03:12:14Z</dcterms:modified>
</cp:coreProperties>
</file>